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60D10-923A-468E-9BFE-75D82B79DF05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A43B4-2E45-44F6-B008-8CFDE73E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7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121DB-5FB8-46CA-BC9A-614D1FEA5EDC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5A5D5-240B-4189-ABA5-FF37595610F5}" type="datetimeFigureOut">
              <a:rPr lang="en-US" smtClean="0">
                <a:solidFill>
                  <a:prstClr val="black"/>
                </a:solidFill>
              </a:rPr>
              <a:pPr/>
              <a:t>3/27/2014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E4DC8-5378-4CAD-AA06-EA2B388F2F2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8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D4DF82-7C3C-4ED4-BAB1-75CFBF11352E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2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3952" y="246228"/>
            <a:ext cx="3752248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Data Discovery</a:t>
            </a:r>
          </a:p>
        </p:txBody>
      </p:sp>
      <p:sp>
        <p:nvSpPr>
          <p:cNvPr id="354309" name="Line 5"/>
          <p:cNvSpPr>
            <a:spLocks noChangeShapeType="1"/>
          </p:cNvSpPr>
          <p:nvPr/>
        </p:nvSpPr>
        <p:spPr bwMode="auto">
          <a:xfrm flipH="1" flipV="1">
            <a:off x="4629149" y="3216408"/>
            <a:ext cx="0" cy="517391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354312" name="Line 8"/>
          <p:cNvSpPr>
            <a:spLocks noChangeShapeType="1"/>
          </p:cNvSpPr>
          <p:nvPr/>
        </p:nvSpPr>
        <p:spPr bwMode="auto">
          <a:xfrm flipV="1">
            <a:off x="8419695" y="1384012"/>
            <a:ext cx="1" cy="400099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354315" name="Line 11"/>
          <p:cNvSpPr>
            <a:spLocks noChangeShapeType="1"/>
          </p:cNvSpPr>
          <p:nvPr/>
        </p:nvSpPr>
        <p:spPr bwMode="auto">
          <a:xfrm flipV="1">
            <a:off x="6172200" y="747901"/>
            <a:ext cx="470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175115" name="Text Box 12"/>
          <p:cNvSpPr txBox="1">
            <a:spLocks noChangeArrowheads="1"/>
          </p:cNvSpPr>
          <p:nvPr/>
        </p:nvSpPr>
        <p:spPr bwMode="auto">
          <a:xfrm>
            <a:off x="5978691" y="2026442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36600"/>
                </a:solidFill>
                <a:latin typeface="Arial"/>
              </a:rPr>
              <a:t>NO</a:t>
            </a:r>
            <a:endParaRPr lang="en-US" dirty="0">
              <a:solidFill>
                <a:srgbClr val="336600"/>
              </a:solidFill>
              <a:latin typeface="Arial"/>
            </a:endParaRPr>
          </a:p>
        </p:txBody>
      </p:sp>
      <p:sp>
        <p:nvSpPr>
          <p:cNvPr id="175116" name="Text Box 13"/>
          <p:cNvSpPr txBox="1">
            <a:spLocks noChangeArrowheads="1"/>
          </p:cNvSpPr>
          <p:nvPr/>
        </p:nvSpPr>
        <p:spPr bwMode="auto">
          <a:xfrm>
            <a:off x="5564003" y="550729"/>
            <a:ext cx="719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36600"/>
                </a:solidFill>
                <a:latin typeface="Arial"/>
              </a:rPr>
              <a:t>YES</a:t>
            </a:r>
            <a:endParaRPr lang="en-US" dirty="0">
              <a:solidFill>
                <a:srgbClr val="336600"/>
              </a:solidFill>
              <a:latin typeface="Arial"/>
            </a:endParaRPr>
          </a:p>
        </p:txBody>
      </p:sp>
      <p:sp>
        <p:nvSpPr>
          <p:cNvPr id="354318" name="Line 14"/>
          <p:cNvSpPr>
            <a:spLocks noChangeShapeType="1"/>
          </p:cNvSpPr>
          <p:nvPr/>
        </p:nvSpPr>
        <p:spPr bwMode="auto">
          <a:xfrm flipV="1">
            <a:off x="5962168" y="2393155"/>
            <a:ext cx="1137493" cy="1521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354319" name="Line 15"/>
          <p:cNvSpPr>
            <a:spLocks noChangeShapeType="1"/>
          </p:cNvSpPr>
          <p:nvPr/>
        </p:nvSpPr>
        <p:spPr bwMode="auto">
          <a:xfrm flipH="1">
            <a:off x="5962169" y="2095499"/>
            <a:ext cx="0" cy="297656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175119" name="Text Box 16"/>
          <p:cNvSpPr txBox="1">
            <a:spLocks noChangeArrowheads="1"/>
          </p:cNvSpPr>
          <p:nvPr/>
        </p:nvSpPr>
        <p:spPr bwMode="auto">
          <a:xfrm>
            <a:off x="6552246" y="3492022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70C0"/>
                </a:solidFill>
                <a:latin typeface="Arial"/>
              </a:rPr>
              <a:t>YES</a:t>
            </a:r>
          </a:p>
        </p:txBody>
      </p:sp>
      <p:sp>
        <p:nvSpPr>
          <p:cNvPr id="175121" name="Text Box 18"/>
          <p:cNvSpPr txBox="1">
            <a:spLocks noChangeArrowheads="1"/>
          </p:cNvSpPr>
          <p:nvPr/>
        </p:nvSpPr>
        <p:spPr bwMode="auto">
          <a:xfrm>
            <a:off x="6886417" y="2794218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70C0"/>
                </a:solidFill>
                <a:latin typeface="Arial"/>
              </a:rPr>
              <a:t>NO</a:t>
            </a:r>
          </a:p>
        </p:txBody>
      </p:sp>
      <p:sp>
        <p:nvSpPr>
          <p:cNvPr id="175130" name="Text Box 27"/>
          <p:cNvSpPr txBox="1">
            <a:spLocks noChangeArrowheads="1"/>
          </p:cNvSpPr>
          <p:nvPr/>
        </p:nvSpPr>
        <p:spPr bwMode="auto">
          <a:xfrm>
            <a:off x="8255726" y="5429309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7030A0"/>
                </a:solidFill>
                <a:latin typeface="Arial"/>
              </a:rPr>
              <a:t>YES</a:t>
            </a:r>
          </a:p>
        </p:txBody>
      </p:sp>
      <p:sp>
        <p:nvSpPr>
          <p:cNvPr id="175131" name="Text Box 28"/>
          <p:cNvSpPr txBox="1">
            <a:spLocks noChangeArrowheads="1"/>
          </p:cNvSpPr>
          <p:nvPr/>
        </p:nvSpPr>
        <p:spPr bwMode="auto">
          <a:xfrm>
            <a:off x="7543800" y="4800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7030A0"/>
                </a:solidFill>
                <a:latin typeface="Arial"/>
              </a:rPr>
              <a:t>NO</a:t>
            </a:r>
          </a:p>
        </p:txBody>
      </p:sp>
      <p:sp>
        <p:nvSpPr>
          <p:cNvPr id="354333" name="Line 29"/>
          <p:cNvSpPr>
            <a:spLocks noChangeShapeType="1"/>
          </p:cNvSpPr>
          <p:nvPr/>
        </p:nvSpPr>
        <p:spPr bwMode="auto">
          <a:xfrm>
            <a:off x="8054827" y="2574442"/>
            <a:ext cx="21970" cy="2440491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b="1" dirty="0">
              <a:solidFill>
                <a:srgbClr val="336600"/>
              </a:solidFill>
              <a:latin typeface="Arial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099662" y="1905000"/>
            <a:ext cx="977538" cy="762000"/>
            <a:chOff x="7099662" y="1905000"/>
            <a:chExt cx="977538" cy="762000"/>
          </a:xfrm>
        </p:grpSpPr>
        <p:sp>
          <p:nvSpPr>
            <p:cNvPr id="175182" name="Text Box 40"/>
            <p:cNvSpPr txBox="1">
              <a:spLocks noChangeArrowheads="1"/>
            </p:cNvSpPr>
            <p:nvPr/>
          </p:nvSpPr>
          <p:spPr bwMode="auto">
            <a:xfrm>
              <a:off x="7175863" y="1989667"/>
              <a:ext cx="901337" cy="5847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003300"/>
                  </a:solidFill>
                  <a:latin typeface="Arial"/>
                </a:rPr>
                <a:t>ILL</a:t>
              </a:r>
            </a:p>
          </p:txBody>
        </p:sp>
        <p:sp>
          <p:nvSpPr>
            <p:cNvPr id="175183" name="Oval 41"/>
            <p:cNvSpPr>
              <a:spLocks noChangeArrowheads="1"/>
            </p:cNvSpPr>
            <p:nvPr/>
          </p:nvSpPr>
          <p:spPr bwMode="auto">
            <a:xfrm>
              <a:off x="7099662" y="1905000"/>
              <a:ext cx="901337" cy="7620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336600"/>
                </a:solidFill>
                <a:latin typeface="Arial"/>
              </a:endParaRPr>
            </a:p>
          </p:txBody>
        </p:sp>
      </p:grpSp>
      <p:sp>
        <p:nvSpPr>
          <p:cNvPr id="354349" name="Line 45"/>
          <p:cNvSpPr>
            <a:spLocks noChangeShapeType="1"/>
          </p:cNvSpPr>
          <p:nvPr/>
        </p:nvSpPr>
        <p:spPr bwMode="auto">
          <a:xfrm>
            <a:off x="2667000" y="5334000"/>
            <a:ext cx="6096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354350" name="Line 46"/>
          <p:cNvSpPr>
            <a:spLocks noChangeShapeType="1"/>
          </p:cNvSpPr>
          <p:nvPr/>
        </p:nvSpPr>
        <p:spPr bwMode="auto">
          <a:xfrm>
            <a:off x="5105400" y="5334000"/>
            <a:ext cx="3810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175148" name="AutoShape 47"/>
          <p:cNvSpPr>
            <a:spLocks noChangeArrowheads="1"/>
          </p:cNvSpPr>
          <p:nvPr/>
        </p:nvSpPr>
        <p:spPr bwMode="auto">
          <a:xfrm>
            <a:off x="7733899" y="5014933"/>
            <a:ext cx="685798" cy="740152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354354" name="Line 50"/>
          <p:cNvSpPr>
            <a:spLocks noChangeShapeType="1"/>
          </p:cNvSpPr>
          <p:nvPr/>
        </p:nvSpPr>
        <p:spPr bwMode="auto">
          <a:xfrm flipV="1">
            <a:off x="7175863" y="5385009"/>
            <a:ext cx="558036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354367" name="Line 63"/>
          <p:cNvSpPr>
            <a:spLocks noChangeShapeType="1"/>
          </p:cNvSpPr>
          <p:nvPr/>
        </p:nvSpPr>
        <p:spPr bwMode="auto">
          <a:xfrm flipH="1">
            <a:off x="6537236" y="3560334"/>
            <a:ext cx="9520" cy="146886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354370" name="Line 66"/>
          <p:cNvSpPr>
            <a:spLocks noChangeShapeType="1"/>
          </p:cNvSpPr>
          <p:nvPr/>
        </p:nvSpPr>
        <p:spPr bwMode="auto">
          <a:xfrm flipH="1" flipV="1">
            <a:off x="5940512" y="869153"/>
            <a:ext cx="0" cy="371263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79326" y="207377"/>
            <a:ext cx="2057400" cy="1545223"/>
            <a:chOff x="6579326" y="207377"/>
            <a:chExt cx="2057400" cy="1545223"/>
          </a:xfrm>
        </p:grpSpPr>
        <p:sp>
          <p:nvSpPr>
            <p:cNvPr id="175176" name="Oval 68"/>
            <p:cNvSpPr>
              <a:spLocks noChangeArrowheads="1"/>
            </p:cNvSpPr>
            <p:nvPr/>
          </p:nvSpPr>
          <p:spPr bwMode="auto">
            <a:xfrm>
              <a:off x="6642462" y="207377"/>
              <a:ext cx="1739537" cy="1545223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336600"/>
                </a:solidFill>
                <a:latin typeface="Arial"/>
              </a:endParaRPr>
            </a:p>
          </p:txBody>
        </p:sp>
        <p:sp>
          <p:nvSpPr>
            <p:cNvPr id="175177" name="Text Box 69"/>
            <p:cNvSpPr txBox="1">
              <a:spLocks noChangeArrowheads="1"/>
            </p:cNvSpPr>
            <p:nvPr/>
          </p:nvSpPr>
          <p:spPr bwMode="auto">
            <a:xfrm>
              <a:off x="6579326" y="512928"/>
              <a:ext cx="2057400" cy="83099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 smtClean="0">
                  <a:solidFill>
                    <a:srgbClr val="336600"/>
                  </a:solidFill>
                  <a:latin typeface="Arial"/>
                </a:rPr>
                <a:t>    </a:t>
              </a:r>
              <a:r>
                <a:rPr lang="en-US" sz="2400" dirty="0" smtClean="0">
                  <a:solidFill>
                    <a:srgbClr val="003300"/>
                  </a:solidFill>
                  <a:latin typeface="Arial"/>
                </a:rPr>
                <a:t>Shelf </a:t>
              </a:r>
            </a:p>
            <a:p>
              <a:r>
                <a:rPr lang="en-US" sz="2400" dirty="0" smtClean="0">
                  <a:solidFill>
                    <a:srgbClr val="003300"/>
                  </a:solidFill>
                  <a:latin typeface="Arial"/>
                </a:rPr>
                <a:t>View Online</a:t>
              </a:r>
              <a:endParaRPr lang="en-US" sz="2400" dirty="0">
                <a:solidFill>
                  <a:srgbClr val="003300"/>
                </a:solidFill>
                <a:latin typeface="Arial"/>
              </a:endParaRPr>
            </a:p>
          </p:txBody>
        </p:sp>
      </p:grpSp>
      <p:sp>
        <p:nvSpPr>
          <p:cNvPr id="175174" name="Text Box 72"/>
          <p:cNvSpPr txBox="1">
            <a:spLocks noChangeArrowheads="1"/>
          </p:cNvSpPr>
          <p:nvPr/>
        </p:nvSpPr>
        <p:spPr bwMode="auto">
          <a:xfrm>
            <a:off x="5486400" y="5029200"/>
            <a:ext cx="1676400" cy="579438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800080"/>
                </a:solidFill>
                <a:latin typeface="Arial"/>
              </a:rPr>
              <a:t>Full-text</a:t>
            </a:r>
          </a:p>
        </p:txBody>
      </p:sp>
      <p:sp>
        <p:nvSpPr>
          <p:cNvPr id="354380" name="Line 76"/>
          <p:cNvSpPr>
            <a:spLocks noChangeShapeType="1"/>
          </p:cNvSpPr>
          <p:nvPr/>
        </p:nvSpPr>
        <p:spPr bwMode="auto">
          <a:xfrm>
            <a:off x="4912294" y="1659523"/>
            <a:ext cx="612206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82" name="Line 44"/>
          <p:cNvSpPr>
            <a:spLocks noChangeShapeType="1"/>
          </p:cNvSpPr>
          <p:nvPr/>
        </p:nvSpPr>
        <p:spPr bwMode="auto">
          <a:xfrm flipH="1">
            <a:off x="1366386" y="2026442"/>
            <a:ext cx="5214" cy="56435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83" name="Line 44"/>
          <p:cNvSpPr>
            <a:spLocks noChangeShapeType="1"/>
          </p:cNvSpPr>
          <p:nvPr/>
        </p:nvSpPr>
        <p:spPr bwMode="auto">
          <a:xfrm>
            <a:off x="1371600" y="4584652"/>
            <a:ext cx="0" cy="29214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276600" y="5029200"/>
            <a:ext cx="1828800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800080"/>
                </a:solidFill>
                <a:latin typeface="Arial"/>
              </a:rPr>
              <a:t>Citations</a:t>
            </a:r>
            <a:endParaRPr lang="en-US" dirty="0">
              <a:solidFill>
                <a:srgbClr val="800080"/>
              </a:solidFill>
              <a:latin typeface="Arial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81000" y="4876800"/>
            <a:ext cx="2286000" cy="89255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800080"/>
                </a:solidFill>
                <a:latin typeface="Arial"/>
              </a:rPr>
              <a:t>Index</a:t>
            </a:r>
            <a:r>
              <a:rPr lang="en-US" sz="2000" dirty="0">
                <a:solidFill>
                  <a:srgbClr val="800080"/>
                </a:solidFill>
                <a:latin typeface="Arial"/>
              </a:rPr>
              <a:t> </a:t>
            </a:r>
          </a:p>
          <a:p>
            <a:r>
              <a:rPr lang="en-US" sz="2000" dirty="0">
                <a:solidFill>
                  <a:srgbClr val="800080"/>
                </a:solidFill>
                <a:latin typeface="Arial"/>
              </a:rPr>
              <a:t>Search Databases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62000" y="3999877"/>
            <a:ext cx="1371600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800080"/>
                </a:solidFill>
                <a:latin typeface="Arial"/>
              </a:rPr>
              <a:t>Article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62000" y="1091625"/>
            <a:ext cx="137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3300"/>
                </a:solidFill>
                <a:latin typeface="Arial"/>
              </a:rPr>
              <a:t>Topic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723899" y="747901"/>
            <a:ext cx="1295401" cy="1278541"/>
          </a:xfrm>
          <a:prstGeom prst="ellipse">
            <a:avLst/>
          </a:prstGeom>
          <a:noFill/>
          <a:ln w="7620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336600"/>
              </a:solidFill>
              <a:latin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046171" y="2150293"/>
            <a:ext cx="1229627" cy="646331"/>
          </a:xfrm>
          <a:prstGeom prst="rect">
            <a:avLst/>
          </a:prstGeom>
          <a:noFill/>
          <a:ln w="285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36600"/>
                </a:solidFill>
                <a:latin typeface="Arial"/>
              </a:rPr>
              <a:t>Book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312094" y="1415814"/>
            <a:ext cx="1600200" cy="584775"/>
          </a:xfrm>
          <a:prstGeom prst="rect">
            <a:avLst/>
          </a:prstGeom>
          <a:noFill/>
          <a:ln w="28575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336600"/>
                </a:solidFill>
                <a:latin typeface="Arial"/>
              </a:rPr>
              <a:t>Catalog</a:t>
            </a:r>
            <a:endParaRPr lang="en-US" sz="3200" dirty="0">
              <a:solidFill>
                <a:srgbClr val="336600"/>
              </a:solidFill>
              <a:latin typeface="Arial"/>
            </a:endParaRPr>
          </a:p>
        </p:txBody>
      </p:sp>
      <p:sp>
        <p:nvSpPr>
          <p:cNvPr id="101" name="Line 9"/>
          <p:cNvSpPr>
            <a:spLocks noChangeShapeType="1"/>
          </p:cNvSpPr>
          <p:nvPr/>
        </p:nvSpPr>
        <p:spPr bwMode="auto">
          <a:xfrm>
            <a:off x="2608547" y="1703105"/>
            <a:ext cx="726506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81" name="Line 59"/>
          <p:cNvSpPr>
            <a:spLocks noChangeShapeType="1"/>
          </p:cNvSpPr>
          <p:nvPr/>
        </p:nvSpPr>
        <p:spPr bwMode="auto">
          <a:xfrm flipH="1">
            <a:off x="7033774" y="3121062"/>
            <a:ext cx="516555" cy="29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85" name="Line 59"/>
          <p:cNvSpPr>
            <a:spLocks noChangeShapeType="1"/>
          </p:cNvSpPr>
          <p:nvPr/>
        </p:nvSpPr>
        <p:spPr bwMode="auto">
          <a:xfrm>
            <a:off x="7550330" y="2641508"/>
            <a:ext cx="0" cy="48757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87" name="AutoShape 65"/>
          <p:cNvSpPr>
            <a:spLocks noChangeArrowheads="1"/>
          </p:cNvSpPr>
          <p:nvPr/>
        </p:nvSpPr>
        <p:spPr bwMode="auto">
          <a:xfrm>
            <a:off x="723900" y="2590800"/>
            <a:ext cx="1295400" cy="111693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502364" y="1240423"/>
            <a:ext cx="1034871" cy="838200"/>
            <a:chOff x="5829301" y="1371600"/>
            <a:chExt cx="1034871" cy="838200"/>
          </a:xfrm>
        </p:grpSpPr>
        <p:sp>
          <p:nvSpPr>
            <p:cNvPr id="175162" name="AutoShape 65"/>
            <p:cNvSpPr>
              <a:spLocks noChangeArrowheads="1"/>
            </p:cNvSpPr>
            <p:nvPr/>
          </p:nvSpPr>
          <p:spPr bwMode="auto">
            <a:xfrm>
              <a:off x="5829301" y="1371600"/>
              <a:ext cx="876298" cy="838200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336600"/>
                </a:solidFill>
                <a:latin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32469" y="1642646"/>
              <a:ext cx="9317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HAVE</a:t>
              </a:r>
              <a:endParaRPr lang="en-US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33800" y="3733800"/>
            <a:ext cx="2091088" cy="990600"/>
            <a:chOff x="3733800" y="3733800"/>
            <a:chExt cx="2091088" cy="990600"/>
          </a:xfrm>
        </p:grpSpPr>
        <p:sp>
          <p:nvSpPr>
            <p:cNvPr id="175170" name="Oval 77"/>
            <p:cNvSpPr>
              <a:spLocks noChangeArrowheads="1"/>
            </p:cNvSpPr>
            <p:nvPr/>
          </p:nvSpPr>
          <p:spPr bwMode="auto">
            <a:xfrm>
              <a:off x="3733800" y="3733800"/>
              <a:ext cx="1790700" cy="9906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336600"/>
                </a:solidFill>
                <a:latin typeface="Ari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67488" y="4006334"/>
              <a:ext cx="20574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4">
                      <a:lumMod val="75000"/>
                    </a:schemeClr>
                  </a:solidFill>
                </a:rPr>
                <a:t>Citation</a:t>
              </a:r>
              <a:endParaRPr lang="en-US" sz="3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051884" y="2667001"/>
            <a:ext cx="1034716" cy="914399"/>
            <a:chOff x="6051884" y="2667001"/>
            <a:chExt cx="1034716" cy="914399"/>
          </a:xfrm>
        </p:grpSpPr>
        <p:sp>
          <p:nvSpPr>
            <p:cNvPr id="175155" name="AutoShape 58"/>
            <p:cNvSpPr>
              <a:spLocks noChangeArrowheads="1"/>
            </p:cNvSpPr>
            <p:nvPr/>
          </p:nvSpPr>
          <p:spPr bwMode="auto">
            <a:xfrm>
              <a:off x="6051884" y="2667001"/>
              <a:ext cx="977086" cy="914399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336600"/>
                </a:solidFill>
                <a:latin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51995" y="2983554"/>
              <a:ext cx="934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HAVE</a:t>
              </a:r>
              <a:endParaRPr lang="en-US" dirty="0"/>
            </a:p>
          </p:txBody>
        </p:sp>
      </p:grpSp>
      <p:sp>
        <p:nvSpPr>
          <p:cNvPr id="175141" name="Rectangle 38"/>
          <p:cNvSpPr>
            <a:spLocks noChangeArrowheads="1"/>
          </p:cNvSpPr>
          <p:nvPr/>
        </p:nvSpPr>
        <p:spPr bwMode="auto">
          <a:xfrm>
            <a:off x="3505200" y="2702869"/>
            <a:ext cx="2130992" cy="54941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2819400"/>
            <a:ext cx="2130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Find Journals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6" name="Line 59"/>
          <p:cNvSpPr>
            <a:spLocks noChangeShapeType="1"/>
          </p:cNvSpPr>
          <p:nvPr/>
        </p:nvSpPr>
        <p:spPr bwMode="auto">
          <a:xfrm flipH="1" flipV="1">
            <a:off x="5636190" y="3121062"/>
            <a:ext cx="415691" cy="29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8907" y="2895600"/>
            <a:ext cx="1102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Book or Articles?</a:t>
            </a:r>
            <a:endParaRPr lang="en-US" sz="1600" dirty="0"/>
          </a:p>
        </p:txBody>
      </p:sp>
      <p:sp>
        <p:nvSpPr>
          <p:cNvPr id="97" name="Line 9"/>
          <p:cNvSpPr>
            <a:spLocks noChangeShapeType="1"/>
          </p:cNvSpPr>
          <p:nvPr/>
        </p:nvSpPr>
        <p:spPr bwMode="auto">
          <a:xfrm flipH="1" flipV="1">
            <a:off x="2585585" y="1680745"/>
            <a:ext cx="4411" cy="469547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99" name="Line 9"/>
          <p:cNvSpPr>
            <a:spLocks noChangeShapeType="1"/>
          </p:cNvSpPr>
          <p:nvPr/>
        </p:nvSpPr>
        <p:spPr bwMode="auto">
          <a:xfrm>
            <a:off x="2034441" y="3147094"/>
            <a:ext cx="555556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104" name="Line 9"/>
          <p:cNvSpPr>
            <a:spLocks noChangeShapeType="1"/>
          </p:cNvSpPr>
          <p:nvPr/>
        </p:nvSpPr>
        <p:spPr bwMode="auto">
          <a:xfrm flipV="1">
            <a:off x="2585586" y="2796624"/>
            <a:ext cx="4411" cy="329808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105" name="Line 44"/>
          <p:cNvSpPr>
            <a:spLocks noChangeShapeType="1"/>
          </p:cNvSpPr>
          <p:nvPr/>
        </p:nvSpPr>
        <p:spPr bwMode="auto">
          <a:xfrm>
            <a:off x="1371600" y="3707729"/>
            <a:ext cx="0" cy="29214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27654" y="5254823"/>
            <a:ext cx="654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HAVE</a:t>
            </a:r>
          </a:p>
        </p:txBody>
      </p:sp>
      <p:sp>
        <p:nvSpPr>
          <p:cNvPr id="60" name="Line 8"/>
          <p:cNvSpPr>
            <a:spLocks noChangeShapeType="1"/>
          </p:cNvSpPr>
          <p:nvPr/>
        </p:nvSpPr>
        <p:spPr bwMode="auto">
          <a:xfrm flipH="1" flipV="1">
            <a:off x="8153399" y="1415814"/>
            <a:ext cx="266295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  <p:sp>
        <p:nvSpPr>
          <p:cNvPr id="61" name="Line 29"/>
          <p:cNvSpPr>
            <a:spLocks noChangeShapeType="1"/>
          </p:cNvSpPr>
          <p:nvPr/>
        </p:nvSpPr>
        <p:spPr bwMode="auto">
          <a:xfrm flipV="1">
            <a:off x="7848599" y="2574442"/>
            <a:ext cx="206227" cy="8178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>
              <a:solidFill>
                <a:srgbClr val="336600"/>
              </a:solidFill>
              <a:latin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0536704"/>
      </p:ext>
    </p:extLst>
  </p:cSld>
  <p:clrMapOvr>
    <a:masterClrMapping/>
  </p:clrMapOvr>
  <p:transition spd="med" advTm="79854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4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5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35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75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75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175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175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3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35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6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32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120000">
                                      <p:cBhvr>
                                        <p:cTn id="1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36" presetClass="emph" presetSubtype="0" repeatCount="2000" fill="hold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35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35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35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175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1751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 tmFilter="0, 0; .2, .5; .8, .5; 1, 0"/>
                                        <p:tgtEl>
                                          <p:spTgt spid="17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250" autoRev="1" fill="hold"/>
                                        <p:tgtEl>
                                          <p:spTgt spid="17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750"/>
                                        <p:tgtEl>
                                          <p:spTgt spid="3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500"/>
                            </p:stCondLst>
                            <p:childTnLst>
                              <p:par>
                                <p:cTn id="163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 tmFilter="0, 0; .2, .5; .8, .5; 1, 0"/>
                                        <p:tgtEl>
                                          <p:spTgt spid="175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250" autoRev="1" fill="hold"/>
                                        <p:tgtEl>
                                          <p:spTgt spid="1751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17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17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750"/>
                                        <p:tgtEl>
                                          <p:spTgt spid="354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6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1000"/>
                                        <p:tgtEl>
                                          <p:spTgt spid="3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9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17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17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000"/>
                            </p:stCondLst>
                            <p:childTnLst>
                              <p:par>
                                <p:cTn id="2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 tmFilter="0, 0; .2, .5; .8, .5; 1, 0"/>
                                        <p:tgtEl>
                                          <p:spTgt spid="175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250" autoRev="1" fill="hold"/>
                                        <p:tgtEl>
                                          <p:spTgt spid="175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500"/>
                            </p:stCondLst>
                            <p:childTnLst>
                              <p:par>
                                <p:cTn id="2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1000"/>
                                        <p:tgtEl>
                                          <p:spTgt spid="35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500"/>
                            </p:stCondLst>
                            <p:childTnLst>
                              <p:par>
                                <p:cTn id="234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 tmFilter="0, 0; .2, .5; .8, .5; 1, 0"/>
                                        <p:tgtEl>
                                          <p:spTgt spid="3543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3" dur="250" autoRev="1" fill="hold"/>
                                        <p:tgtEl>
                                          <p:spTgt spid="3543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"/>
                            </p:stCondLst>
                            <p:childTnLst>
                              <p:par>
                                <p:cTn id="24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 tmFilter="0, 0; .2, .5; .8, .5; 1, 0"/>
                                        <p:tgtEl>
                                          <p:spTgt spid="175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7" dur="250" autoRev="1" fill="hold"/>
                                        <p:tgtEl>
                                          <p:spTgt spid="1751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000"/>
                            </p:stCondLst>
                            <p:childTnLst>
                              <p:par>
                                <p:cTn id="249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 tmFilter="0, 0; .2, .5; .8, .5; 1, 0"/>
                                        <p:tgtEl>
                                          <p:spTgt spid="17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1" dur="250" autoRev="1" fill="hold"/>
                                        <p:tgtEl>
                                          <p:spTgt spid="17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000"/>
                            </p:stCondLst>
                            <p:childTnLst>
                              <p:par>
                                <p:cTn id="253" presetID="22" presetClass="entr" presetSubtype="4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750"/>
                                        <p:tgtEl>
                                          <p:spTgt spid="3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000"/>
                            </p:stCondLst>
                            <p:childTnLst>
                              <p:par>
                                <p:cTn id="2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 tmFilter="0, 0; .2, .5; .8, .5; 1, 0"/>
                                        <p:tgtEl>
                                          <p:spTgt spid="175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4" dur="250" autoRev="1" fill="hold"/>
                                        <p:tgtEl>
                                          <p:spTgt spid="1751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500"/>
                            </p:stCondLst>
                            <p:childTnLst>
                              <p:par>
                                <p:cTn id="266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 tmFilter="0, 0; .2, .5; .8, .5; 1, 0"/>
                                        <p:tgtEl>
                                          <p:spTgt spid="17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8" dur="250" autoRev="1" fill="hold"/>
                                        <p:tgtEl>
                                          <p:spTgt spid="17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1500"/>
                            </p:stCondLst>
                            <p:childTnLst>
                              <p:par>
                                <p:cTn id="270" presetID="22" presetClass="entr" presetSubtype="4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354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250"/>
                            </p:stCondLst>
                            <p:childTnLst>
                              <p:par>
                                <p:cTn id="274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6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9" grpId="0" animBg="1"/>
      <p:bldP spid="354312" grpId="0" animBg="1"/>
      <p:bldP spid="354312" grpId="1" animBg="1"/>
      <p:bldP spid="354315" grpId="0" animBg="1"/>
      <p:bldP spid="354318" grpId="0" animBg="1"/>
      <p:bldP spid="354319" grpId="0" animBg="1"/>
      <p:bldP spid="354333" grpId="0" animBg="1"/>
      <p:bldP spid="354333" grpId="1" animBg="1"/>
      <p:bldP spid="354349" grpId="0" animBg="1"/>
      <p:bldP spid="354350" grpId="0" animBg="1"/>
      <p:bldP spid="175148" grpId="0" animBg="1"/>
      <p:bldP spid="175148" grpId="1" animBg="1"/>
      <p:bldP spid="175148" grpId="2" animBg="1"/>
      <p:bldP spid="175148" grpId="3" animBg="1"/>
      <p:bldP spid="354354" grpId="0" animBg="1"/>
      <p:bldP spid="354354" grpId="1" animBg="1"/>
      <p:bldP spid="354367" grpId="0" animBg="1"/>
      <p:bldP spid="354370" grpId="0" animBg="1"/>
      <p:bldP spid="354380" grpId="0" animBg="1"/>
      <p:bldP spid="82" grpId="0" animBg="1"/>
      <p:bldP spid="82" grpId="1" animBg="1"/>
      <p:bldP spid="83" grpId="0" animBg="1"/>
      <p:bldP spid="94" grpId="0" animBg="1"/>
      <p:bldP spid="94" grpId="1" animBg="1"/>
      <p:bldP spid="95" grpId="0" animBg="1"/>
      <p:bldP spid="101" grpId="0" animBg="1"/>
      <p:bldP spid="81" grpId="0" animBg="1"/>
      <p:bldP spid="85" grpId="0" animBg="1"/>
      <p:bldP spid="87" grpId="0" animBg="1"/>
      <p:bldP spid="87" grpId="1" animBg="1"/>
      <p:bldP spid="96" grpId="0" animBg="1"/>
      <p:bldP spid="97" grpId="0" animBg="1"/>
      <p:bldP spid="99" grpId="0" animBg="1"/>
      <p:bldP spid="104" grpId="0" animBg="1"/>
      <p:bldP spid="105" grpId="0" animBg="1"/>
      <p:bldP spid="60" grpId="0" animBg="1"/>
      <p:bldP spid="60" grpId="1" animBg="1"/>
      <p:bldP spid="61" grpId="0" animBg="1"/>
      <p:bldP spid="61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.1|3|3.5|3.2|1.8|4.7|6.3|6.3|4.7|2.8|3.9|3.2|4|3.2|3.4|2.9|4.3|4.1|4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33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Data Discovery</vt:lpstr>
    </vt:vector>
  </TitlesOfParts>
  <Company>The Master's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Research – Part 1</dc:title>
  <dc:creator>Janet Tillman</dc:creator>
  <dc:description>Data Discovery</dc:description>
  <cp:lastModifiedBy>Janet Tillman</cp:lastModifiedBy>
  <cp:revision>142</cp:revision>
  <dcterms:created xsi:type="dcterms:W3CDTF">2012-05-31T21:33:00Z</dcterms:created>
  <dcterms:modified xsi:type="dcterms:W3CDTF">2014-03-27T19:55:59Z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Library Research – Part 1</vt:lpwstr>
  </property>
  <property fmtid="{D5CDD505-2E9C-101B-9397-08002B2CF9AE}" pid="3" name="SlideDescription">
    <vt:lpwstr>Data Discovery</vt:lpwstr>
  </property>
</Properties>
</file>